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Montserrat Extra-Bold" charset="-52"/>
      <p:regular r:id="rId15"/>
    </p:embeddedFont>
    <p:embeddedFont>
      <p:font typeface="Tex Gyre Adventor Bold" charset="0"/>
      <p:regular r:id="rId16"/>
    </p:embeddedFont>
    <p:embeddedFont>
      <p:font typeface="Open Sans Extra Bold" charset="0"/>
      <p:regular r:id="rId17"/>
    </p:embeddedFont>
    <p:embeddedFont>
      <p:font typeface="Open Sans Light Bold" charset="0"/>
      <p:regular r:id="rId18"/>
    </p:embeddedFont>
    <p:embeddedFont>
      <p:font typeface="Montserrat Semi-Bold" charset="-52"/>
      <p:regular r:id="rId19"/>
    </p:embeddedFont>
    <p:embeddedFont>
      <p:font typeface="Montserrat Bold" charset="0"/>
      <p:regular r:id="rId20"/>
    </p:embeddedFont>
    <p:embeddedFont>
      <p:font typeface="Montserrat" charset="-52"/>
      <p:regular r:id="rId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73" autoAdjust="0"/>
  </p:normalViewPr>
  <p:slideViewPr>
    <p:cSldViewPr>
      <p:cViewPr varScale="1">
        <p:scale>
          <a:sx n="58" d="100"/>
          <a:sy n="58" d="100"/>
        </p:scale>
        <p:origin x="-60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EB8D6-821B-4EBD-9CA5-4B1E32ED6D8F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11655-FABF-4CB8-8F95-FAACC7BB7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37AD8-FD3D-451C-969E-8CFDBF0F635A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6277-44C0-4C5C-A6F8-A0260E9FC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F1F7B-C8CC-489B-9714-EE97DA434583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0083-F2F0-4813-9048-534564648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B433F-BF03-49C6-B16E-A37D2694214F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2995-D25A-4991-8500-CAAEE1F3A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43518-4D31-43A2-86A3-05DB6EE71244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31CAC-7BD1-4B13-BCD3-0F558785A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D6F8A-E0CF-4544-9AAF-CFF48933E6B9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FE659-492F-4944-8D07-23FD9CDF6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2B534-7BA3-49A0-9B79-E696DE36C3FA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36D6A-8E34-4CE3-88A2-1B069F6CB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C1B5B-E491-4306-90C3-39CBE2254F06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783E1-91F4-44D6-B8E8-A80341BBFF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08490-895E-4C2A-B594-CA9A9B236E2C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D213F-A109-4A60-9BFF-BE2D5D29E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E7E6-6AC6-4890-B4DA-BF16F907D2D2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9C53A-BB82-4C40-B007-FE24627F1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0DBF8-88A1-4926-8DD2-E9AB3C79C944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D6BB4-0A3D-4F27-94CA-8C7D90117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A7E3F1-F0ED-4EF1-AB5C-6F9324E82AA0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ADA596-9D86-41D0-A22C-2A2C3A0A1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/>
          <p:cNvSpPr>
            <a:spLocks noChangeArrowheads="1"/>
          </p:cNvSpPr>
          <p:nvPr/>
        </p:nvSpPr>
        <p:spPr bwMode="auto">
          <a:xfrm>
            <a:off x="0" y="-87313"/>
            <a:ext cx="5208588" cy="10461626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331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76288" y="5549900"/>
            <a:ext cx="7212013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4"/>
          <p:cNvSpPr txBox="1"/>
          <p:nvPr/>
        </p:nvSpPr>
        <p:spPr>
          <a:xfrm>
            <a:off x="5491163" y="1066800"/>
            <a:ext cx="11768137" cy="4384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1154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50" spc="-99">
                <a:solidFill>
                  <a:srgbClr val="348DDB"/>
                </a:solidFill>
                <a:latin typeface="Montserrat Extra-Bold"/>
                <a:cs typeface="+mn-cs"/>
              </a:rPr>
              <a:t>Путешествие темного мага. Освобождение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824706" y="2788444"/>
            <a:ext cx="4114800" cy="595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982" spc="438">
                <a:solidFill>
                  <a:srgbClr val="FFFFFF"/>
                </a:solidFill>
                <a:latin typeface="Tex Gyre Adventor Bold"/>
                <a:cs typeface="+mn-cs"/>
              </a:rPr>
              <a:t>PYGAME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575" y="8339138"/>
            <a:ext cx="7324725" cy="942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26" spc="225">
                <a:solidFill>
                  <a:srgbClr val="348DDB"/>
                </a:solidFill>
                <a:latin typeface="Tex Gyre Adventor"/>
                <a:cs typeface="+mn-cs"/>
              </a:rPr>
              <a:t>Авторы: Григорян Виктория</a:t>
            </a:r>
          </a:p>
          <a:p>
            <a:pPr algn="r" fontAlgn="auto">
              <a:lnSpc>
                <a:spcPts val="370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26" spc="225">
                <a:solidFill>
                  <a:srgbClr val="348DDB"/>
                </a:solidFill>
                <a:latin typeface="Tex Gyre Adventor"/>
                <a:cs typeface="+mn-cs"/>
              </a:rPr>
              <a:t>Шевченко Алиса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/>
          <p:cNvSpPr>
            <a:spLocks noChangeArrowheads="1"/>
          </p:cNvSpPr>
          <p:nvPr/>
        </p:nvSpPr>
        <p:spPr bwMode="auto">
          <a:xfrm>
            <a:off x="13079413" y="-87313"/>
            <a:ext cx="5208587" cy="10461626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1028700" y="1028700"/>
            <a:ext cx="10610850" cy="1619250"/>
            <a:chOff x="0" y="0"/>
            <a:chExt cx="14148713" cy="2158734"/>
          </a:xfrm>
        </p:grpSpPr>
        <p:sp>
          <p:nvSpPr>
            <p:cNvPr id="14344" name="AutoShape 4"/>
            <p:cNvSpPr>
              <a:spLocks noChangeArrowheads="1"/>
            </p:cNvSpPr>
            <p:nvPr/>
          </p:nvSpPr>
          <p:spPr bwMode="auto">
            <a:xfrm>
              <a:off x="0" y="2113546"/>
              <a:ext cx="14142197" cy="45188"/>
            </a:xfrm>
            <a:prstGeom prst="rect">
              <a:avLst/>
            </a:prstGeom>
            <a:solidFill>
              <a:srgbClr val="1E36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095"/>
              <a:ext cx="14148713" cy="15619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93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500" spc="825">
                  <a:solidFill>
                    <a:srgbClr val="1E3653"/>
                  </a:solidFill>
                  <a:latin typeface="Montserrat Extra-Bold"/>
                  <a:cs typeface="+mn-cs"/>
                </a:rPr>
                <a:t>ЦЕЛЬ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42988" y="962025"/>
            <a:ext cx="3594100" cy="630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51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00" spc="443">
                <a:solidFill>
                  <a:srgbClr val="348DDB"/>
                </a:solidFill>
                <a:latin typeface="Montserrat Extra-Bold"/>
                <a:cs typeface="+mn-c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13188"/>
            <a:ext cx="11620500" cy="4254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486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46" spc="32">
                <a:solidFill>
                  <a:srgbClr val="FFFFFF"/>
                </a:solidFill>
                <a:latin typeface="Tex Gyre Adventor"/>
                <a:cs typeface="+mn-cs"/>
              </a:rPr>
              <a:t> Создать приложение в жанре </a:t>
            </a:r>
            <a:r>
              <a:rPr lang="en-US" sz="3246" spc="32">
                <a:solidFill>
                  <a:srgbClr val="1E3653"/>
                </a:solidFill>
                <a:latin typeface="Tex Gyre Adventor Bold"/>
                <a:cs typeface="+mn-cs"/>
              </a:rPr>
              <a:t>платформеры</a:t>
            </a:r>
            <a:r>
              <a:rPr lang="en-US" sz="3246" spc="32">
                <a:solidFill>
                  <a:srgbClr val="FFFFFF"/>
                </a:solidFill>
                <a:latin typeface="Tex Gyre Adventor"/>
                <a:cs typeface="+mn-cs"/>
              </a:rPr>
              <a:t>, где персонаж перемещается по уровням, причём по мере продвижения прохождение вперёд становится всё более сложным, то есть появляются ловушки. Контакт с ними приводит к смерти. Также у персонажа есть возможность собирать “огоньки” – баллы, за которые он может перейти на следующий уровень.</a:t>
            </a:r>
          </a:p>
        </p:txBody>
      </p:sp>
      <p:pic>
        <p:nvPicPr>
          <p:cNvPr id="14342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73088" y="6450013"/>
            <a:ext cx="5014912" cy="38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9"/>
          <p:cNvSpPr txBox="1"/>
          <p:nvPr/>
        </p:nvSpPr>
        <p:spPr>
          <a:xfrm>
            <a:off x="13252450" y="782638"/>
            <a:ext cx="4862513" cy="5305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 ЖАНР ПЛАТФОРМЕРЫ - ЭТО СВОЕОБРАЗНЫЙ, ДОВОЛЬНО ЛЕГКО УЗНАВАЕМЫЙ </a:t>
            </a:r>
          </a:p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ЖАНР КОМПЬЮТЕРНОЙ ИГРЫ. ОН ЗАКЛЮЧАЕТСЯ В ТОМ, ЧТО У ПЕРСОНАЖА ЕСТЬ ЗАДАЧА - ПРОЙТИ ПО </a:t>
            </a:r>
          </a:p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РАЗНЫМ УРОВНЯМ, ПРЕОДОЛЕВАЯ ПРЕПЯТСТВИЯ.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724025"/>
            <a:ext cx="7165975" cy="75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09200" y="1724025"/>
            <a:ext cx="7150100" cy="75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2705100" y="147638"/>
            <a:ext cx="13449300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Стартовое окно и правила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644650"/>
            <a:ext cx="629285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47400" y="1644650"/>
            <a:ext cx="631190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5694363" y="147638"/>
            <a:ext cx="7470775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Карта уровней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9963" y="8228013"/>
            <a:ext cx="6411912" cy="1030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416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77">
                <a:solidFill>
                  <a:srgbClr val="1E3653"/>
                </a:solidFill>
                <a:latin typeface="Open Sans Light Bold"/>
                <a:cs typeface="+mn-cs"/>
              </a:rPr>
              <a:t>Пользователь  может выбрать один из доступных уровней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7400" y="8677275"/>
            <a:ext cx="3514725" cy="5810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99">
                <a:solidFill>
                  <a:srgbClr val="1E3653"/>
                </a:solidFill>
                <a:latin typeface="Open Sans Light Bold"/>
                <a:cs typeface="+mn-cs"/>
              </a:rPr>
              <a:t>Пример уровня</a:t>
            </a:r>
          </a:p>
        </p:txBody>
      </p:sp>
      <p:sp>
        <p:nvSpPr>
          <p:cNvPr id="16392" name="AutoShape 8"/>
          <p:cNvSpPr>
            <a:spLocks noChangeShapeType="1"/>
          </p:cNvSpPr>
          <p:nvPr/>
        </p:nvSpPr>
        <p:spPr bwMode="auto">
          <a:xfrm rot="825303">
            <a:off x="10236200" y="2701925"/>
            <a:ext cx="1133475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3" name="AutoShape 9"/>
          <p:cNvSpPr>
            <a:spLocks noChangeShapeType="1"/>
          </p:cNvSpPr>
          <p:nvPr/>
        </p:nvSpPr>
        <p:spPr bwMode="auto">
          <a:xfrm rot="-237842">
            <a:off x="9712325" y="4014788"/>
            <a:ext cx="2846388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4" name="AutoShape 10"/>
          <p:cNvSpPr>
            <a:spLocks noChangeShapeType="1"/>
          </p:cNvSpPr>
          <p:nvPr/>
        </p:nvSpPr>
        <p:spPr bwMode="auto">
          <a:xfrm rot="-899999">
            <a:off x="9374188" y="4948238"/>
            <a:ext cx="3232150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7473950" y="2082800"/>
            <a:ext cx="2773363" cy="952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Огонек(нужно собрать</a:t>
            </a:r>
          </a:p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 для прохождения </a:t>
            </a:r>
          </a:p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уровня)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363" y="3868738"/>
            <a:ext cx="1504950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355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41">
                <a:solidFill>
                  <a:srgbClr val="1E3653"/>
                </a:solidFill>
                <a:latin typeface="Open Sans Light Bold"/>
                <a:cs typeface="+mn-cs"/>
              </a:rPr>
              <a:t>ловушка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34388" y="5086350"/>
            <a:ext cx="852487" cy="582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4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86">
                <a:solidFill>
                  <a:srgbClr val="16214B"/>
                </a:solidFill>
                <a:latin typeface="Open Sans Light Bold"/>
                <a:cs typeface="+mn-cs"/>
              </a:rPr>
              <a:t>маг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741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14100" y="1706563"/>
            <a:ext cx="6045200" cy="632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06563"/>
            <a:ext cx="6027738" cy="632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2552700" y="147638"/>
            <a:ext cx="13752513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Окна проигрыша и финала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2225" y="8340725"/>
            <a:ext cx="5640388" cy="917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662" lvl="1" indent="-282831" fontAlgn="auto">
              <a:lnSpc>
                <a:spcPts val="366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620">
                <a:solidFill>
                  <a:srgbClr val="16214B"/>
                </a:solidFill>
                <a:latin typeface="Open Sans Light Bold"/>
                <a:cs typeface="+mn-cs"/>
              </a:rPr>
              <a:t>Если пользователь попал в ловушку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31450" y="8420100"/>
            <a:ext cx="7956550" cy="930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662" lvl="1" indent="-282831" fontAlgn="auto">
              <a:lnSpc>
                <a:spcPts val="366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620">
                <a:solidFill>
                  <a:srgbClr val="16214B"/>
                </a:solidFill>
                <a:latin typeface="Open Sans Light Bold"/>
                <a:cs typeface="+mn-cs"/>
              </a:rPr>
              <a:t>Финальное окно (открывается после прохождения всех уровней)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ChangeArrowheads="1"/>
          </p:cNvSpPr>
          <p:nvPr/>
        </p:nvSpPr>
        <p:spPr bwMode="auto">
          <a:xfrm>
            <a:off x="-255588" y="-228600"/>
            <a:ext cx="6024563" cy="10744200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8434" name="Group 3"/>
          <p:cNvGrpSpPr>
            <a:grpSpLocks/>
          </p:cNvGrpSpPr>
          <p:nvPr/>
        </p:nvGrpSpPr>
        <p:grpSpPr bwMode="auto">
          <a:xfrm>
            <a:off x="212725" y="2298700"/>
            <a:ext cx="5414963" cy="5360988"/>
            <a:chOff x="0" y="0"/>
            <a:chExt cx="7220221" cy="7148307"/>
          </a:xfrm>
        </p:grpSpPr>
        <p:sp>
          <p:nvSpPr>
            <p:cNvPr id="18441" name="TextBox 4"/>
            <p:cNvSpPr txBox="1">
              <a:spLocks noChangeArrowheads="1"/>
            </p:cNvSpPr>
            <p:nvPr/>
          </p:nvSpPr>
          <p:spPr bwMode="auto">
            <a:xfrm>
              <a:off x="0" y="4931904"/>
              <a:ext cx="7220221" cy="2244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5500">
                  <a:solidFill>
                    <a:srgbClr val="0C45A6"/>
                  </a:solidFill>
                  <a:latin typeface="Montserrat Semi-Bold"/>
                </a:rPr>
                <a:t>БИБЛИОТЕКИ И РЕСУРСЫ</a:t>
              </a:r>
            </a:p>
          </p:txBody>
        </p:sp>
        <p:pic>
          <p:nvPicPr>
            <p:cNvPr id="18442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05456" y="0"/>
              <a:ext cx="3209309" cy="3890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435" name="Group 6"/>
          <p:cNvGrpSpPr>
            <a:grpSpLocks/>
          </p:cNvGrpSpPr>
          <p:nvPr/>
        </p:nvGrpSpPr>
        <p:grpSpPr bwMode="auto">
          <a:xfrm>
            <a:off x="7886700" y="3889375"/>
            <a:ext cx="9001125" cy="7519988"/>
            <a:chOff x="0" y="0"/>
            <a:chExt cx="12002496" cy="10026921"/>
          </a:xfrm>
        </p:grpSpPr>
        <p:sp>
          <p:nvSpPr>
            <p:cNvPr id="18439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1140243" cy="157570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3049"/>
              <a:ext cx="12002496" cy="899184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46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89">
                  <a:solidFill>
                    <a:srgbClr val="16214B"/>
                  </a:solidFill>
                  <a:latin typeface="Montserrat Bold"/>
                  <a:cs typeface="+mn-cs"/>
                </a:rPr>
                <a:t>Библиотеки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altgraph==0.17.2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future==0.18.2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pefile==2021.9.3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pygame==2.1.2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pyinstaller==4.6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pyinstaller-hooks-contrib==2021.3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PyQt5==5.15.4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PyQt5-Qt5==5.15.2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PyQt5-sip==12.9.0</a:t>
              </a:r>
            </a:p>
            <a:p>
              <a:pPr fontAlgn="auto">
                <a:lnSpc>
                  <a:spcPts val="40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89">
                  <a:solidFill>
                    <a:srgbClr val="16214B"/>
                  </a:solidFill>
                  <a:latin typeface="Montserrat"/>
                  <a:cs typeface="+mn-cs"/>
                </a:rPr>
                <a:t>pywin32-ctypes==0.2.0</a:t>
              </a:r>
            </a:p>
            <a:p>
              <a:pPr fontAlgn="auto">
                <a:lnSpc>
                  <a:spcPts val="46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  <a:p>
              <a:pPr fontAlgn="auto">
                <a:lnSpc>
                  <a:spcPts val="46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18436" name="Group 9"/>
          <p:cNvGrpSpPr>
            <a:grpSpLocks/>
          </p:cNvGrpSpPr>
          <p:nvPr/>
        </p:nvGrpSpPr>
        <p:grpSpPr bwMode="auto">
          <a:xfrm>
            <a:off x="7886700" y="1028700"/>
            <a:ext cx="8421688" cy="2860675"/>
            <a:chOff x="0" y="0"/>
            <a:chExt cx="11229283" cy="3813874"/>
          </a:xfrm>
        </p:grpSpPr>
        <p:sp>
          <p:nvSpPr>
            <p:cNvPr id="18437" name="AutoShape 10"/>
            <p:cNvSpPr>
              <a:spLocks noChangeArrowheads="1"/>
            </p:cNvSpPr>
            <p:nvPr/>
          </p:nvSpPr>
          <p:spPr bwMode="auto">
            <a:xfrm>
              <a:off x="0" y="0"/>
              <a:ext cx="1066788" cy="147419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9117"/>
              <a:ext cx="11229283" cy="28445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433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90">
                  <a:solidFill>
                    <a:srgbClr val="16214B"/>
                  </a:solidFill>
                  <a:latin typeface="Montserrat Bold"/>
                  <a:cs typeface="+mn-cs"/>
                </a:rPr>
                <a:t>Ресурсы</a:t>
              </a:r>
            </a:p>
            <a:p>
              <a:pPr fontAlgn="auto">
                <a:lnSpc>
                  <a:spcPts val="433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90">
                  <a:solidFill>
                    <a:srgbClr val="16214B"/>
                  </a:solidFill>
                  <a:latin typeface="Montserrat"/>
                  <a:cs typeface="+mn-cs"/>
                </a:rPr>
                <a:t>Документация PyGame, учебник и мастер-классы Лицея Академии Яндекса, информация из интернета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 rot="5400000">
            <a:off x="8273257" y="4799806"/>
            <a:ext cx="1741488" cy="574675"/>
            <a:chOff x="0" y="0"/>
            <a:chExt cx="1538724" cy="508000"/>
          </a:xfrm>
        </p:grpSpPr>
        <p:sp>
          <p:nvSpPr>
            <p:cNvPr id="19475" name="Freeform 3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/>
              <a:ahLst/>
              <a:cxnLst>
                <a:cxn ang="0">
                  <a:pos x="1332984" y="0"/>
                </a:cxn>
                <a:cxn ang="0">
                  <a:pos x="1131054" y="166370"/>
                </a:cxn>
                <a:cxn ang="0">
                  <a:pos x="0" y="166370"/>
                </a:cxn>
                <a:cxn ang="0">
                  <a:pos x="0" y="242570"/>
                </a:cxn>
                <a:cxn ang="0">
                  <a:pos x="1132324" y="242570"/>
                </a:cxn>
                <a:cxn ang="0">
                  <a:pos x="1334254" y="408940"/>
                </a:cxn>
                <a:cxn ang="0">
                  <a:pos x="1538724" y="204470"/>
                </a:cxn>
                <a:cxn ang="0">
                  <a:pos x="1332984" y="0"/>
                </a:cxn>
              </a:cxnLst>
              <a:rect l="0" t="0" r="r" b="b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459" name="Group 4"/>
          <p:cNvGrpSpPr>
            <a:grpSpLocks/>
          </p:cNvGrpSpPr>
          <p:nvPr/>
        </p:nvGrpSpPr>
        <p:grpSpPr bwMode="auto">
          <a:xfrm rot="5400000">
            <a:off x="2729707" y="4799806"/>
            <a:ext cx="1741488" cy="574675"/>
            <a:chOff x="0" y="0"/>
            <a:chExt cx="1538724" cy="508000"/>
          </a:xfrm>
        </p:grpSpPr>
        <p:sp>
          <p:nvSpPr>
            <p:cNvPr id="19474" name="Freeform 5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/>
              <a:ahLst/>
              <a:cxnLst>
                <a:cxn ang="0">
                  <a:pos x="1332984" y="0"/>
                </a:cxn>
                <a:cxn ang="0">
                  <a:pos x="1131054" y="166370"/>
                </a:cxn>
                <a:cxn ang="0">
                  <a:pos x="0" y="166370"/>
                </a:cxn>
                <a:cxn ang="0">
                  <a:pos x="0" y="242570"/>
                </a:cxn>
                <a:cxn ang="0">
                  <a:pos x="1132324" y="242570"/>
                </a:cxn>
                <a:cxn ang="0">
                  <a:pos x="1334254" y="408940"/>
                </a:cxn>
                <a:cxn ang="0">
                  <a:pos x="1538724" y="204470"/>
                </a:cxn>
                <a:cxn ang="0">
                  <a:pos x="1332984" y="0"/>
                </a:cxn>
              </a:cxnLst>
              <a:rect l="0" t="0" r="r" b="b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460" name="Group 6"/>
          <p:cNvGrpSpPr>
            <a:grpSpLocks/>
          </p:cNvGrpSpPr>
          <p:nvPr/>
        </p:nvGrpSpPr>
        <p:grpSpPr bwMode="auto">
          <a:xfrm rot="5400000">
            <a:off x="13816807" y="4799806"/>
            <a:ext cx="1741488" cy="574675"/>
            <a:chOff x="0" y="0"/>
            <a:chExt cx="1538724" cy="508000"/>
          </a:xfrm>
        </p:grpSpPr>
        <p:sp>
          <p:nvSpPr>
            <p:cNvPr id="19473" name="Freeform 7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/>
              <a:ahLst/>
              <a:cxnLst>
                <a:cxn ang="0">
                  <a:pos x="1332984" y="0"/>
                </a:cxn>
                <a:cxn ang="0">
                  <a:pos x="1131054" y="166370"/>
                </a:cxn>
                <a:cxn ang="0">
                  <a:pos x="0" y="166370"/>
                </a:cxn>
                <a:cxn ang="0">
                  <a:pos x="0" y="242570"/>
                </a:cxn>
                <a:cxn ang="0">
                  <a:pos x="1132324" y="242570"/>
                </a:cxn>
                <a:cxn ang="0">
                  <a:pos x="1334254" y="408940"/>
                </a:cxn>
                <a:cxn ang="0">
                  <a:pos x="1538724" y="204470"/>
                </a:cxn>
                <a:cxn ang="0">
                  <a:pos x="1332984" y="0"/>
                </a:cxn>
              </a:cxnLst>
              <a:rect l="0" t="0" r="r" b="b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9461" name="AutoShape 8"/>
          <p:cNvSpPr>
            <a:spLocks noChangeArrowheads="1"/>
          </p:cNvSpPr>
          <p:nvPr/>
        </p:nvSpPr>
        <p:spPr bwMode="auto">
          <a:xfrm>
            <a:off x="-73025" y="0"/>
            <a:ext cx="18434050" cy="47529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Box 9"/>
          <p:cNvSpPr txBox="1"/>
          <p:nvPr/>
        </p:nvSpPr>
        <p:spPr>
          <a:xfrm>
            <a:off x="587375" y="1116013"/>
            <a:ext cx="14100175" cy="2519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10163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59" spc="798">
                <a:solidFill>
                  <a:srgbClr val="348DDB"/>
                </a:solidFill>
                <a:latin typeface="Montserrat Extra-Bold"/>
                <a:cs typeface="+mn-cs"/>
              </a:rPr>
              <a:t>ПЕРСПЕКТИВЫ РАЗВИТИЯ</a:t>
            </a:r>
          </a:p>
        </p:txBody>
      </p:sp>
      <p:grpSp>
        <p:nvGrpSpPr>
          <p:cNvPr id="19463" name="Group 10"/>
          <p:cNvGrpSpPr>
            <a:grpSpLocks/>
          </p:cNvGrpSpPr>
          <p:nvPr/>
        </p:nvGrpSpPr>
        <p:grpSpPr bwMode="auto">
          <a:xfrm>
            <a:off x="6600825" y="6635750"/>
            <a:ext cx="5086350" cy="2168525"/>
            <a:chOff x="0" y="0"/>
            <a:chExt cx="6781812" cy="289147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5618"/>
              <a:ext cx="6781812" cy="15028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СОЗДАНИЕ ВРАГОВ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97116"/>
              <a:ext cx="6781812" cy="109435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Враги, которые будут 'мешать' магу дойти до цели</a:t>
              </a:r>
            </a:p>
          </p:txBody>
        </p:sp>
      </p:grpSp>
      <p:grpSp>
        <p:nvGrpSpPr>
          <p:cNvPr id="19464" name="Group 13"/>
          <p:cNvGrpSpPr>
            <a:grpSpLocks/>
          </p:cNvGrpSpPr>
          <p:nvPr/>
        </p:nvGrpSpPr>
        <p:grpSpPr bwMode="auto">
          <a:xfrm>
            <a:off x="12144375" y="6635750"/>
            <a:ext cx="5086350" cy="3025775"/>
            <a:chOff x="0" y="0"/>
            <a:chExt cx="6781812" cy="40344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5618"/>
              <a:ext cx="6781812" cy="150287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СОЗДАНИЕ 2-ОЙ ЧАСТИ ИГРЫ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97097"/>
              <a:ext cx="6781812" cy="223737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4" spc="22">
                  <a:solidFill>
                    <a:srgbClr val="1E3653"/>
                  </a:solidFill>
                  <a:latin typeface="Tex Gyre Adventor"/>
                  <a:cs typeface="+mn-cs"/>
                </a:rPr>
                <a:t>Первая часть - Путешествие темного мага. Освобождение</a:t>
              </a:r>
            </a:p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Вторая часть - Путешествие темного мага. Побег</a:t>
              </a:r>
            </a:p>
          </p:txBody>
        </p:sp>
      </p:grpSp>
      <p:grpSp>
        <p:nvGrpSpPr>
          <p:cNvPr id="19465" name="Group 16"/>
          <p:cNvGrpSpPr>
            <a:grpSpLocks/>
          </p:cNvGrpSpPr>
          <p:nvPr/>
        </p:nvGrpSpPr>
        <p:grpSpPr bwMode="auto">
          <a:xfrm>
            <a:off x="1057275" y="6635750"/>
            <a:ext cx="5086350" cy="2597150"/>
            <a:chOff x="0" y="0"/>
            <a:chExt cx="6781812" cy="34629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5618"/>
              <a:ext cx="6781812" cy="150287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ДОБАВЛЕНИЕ НОВЫХ УРОВНЕЙ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97105"/>
              <a:ext cx="6781812" cy="166586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Более сложные и интересные уровни с несколькими видами ловушек</a:t>
              </a:r>
            </a:p>
          </p:txBody>
        </p:sp>
      </p:grpSp>
      <p:pic>
        <p:nvPicPr>
          <p:cNvPr id="19466" name="Picture 19"/>
          <p:cNvPicPr>
            <a:picLocks noChangeAspect="1"/>
          </p:cNvPicPr>
          <p:nvPr/>
        </p:nvPicPr>
        <p:blipFill>
          <a:blip r:embed="rId2"/>
          <a:srcRect b="2127"/>
          <a:stretch>
            <a:fillRect/>
          </a:stretch>
        </p:blipFill>
        <p:spPr bwMode="auto">
          <a:xfrm>
            <a:off x="12144375" y="668338"/>
            <a:ext cx="5943600" cy="354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0" y="8386763"/>
            <a:ext cx="18288000" cy="1900237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4" name="Picture 4"/>
          <p:cNvPicPr>
            <a:picLocks noChangeAspect="1"/>
          </p:cNvPicPr>
          <p:nvPr/>
        </p:nvPicPr>
        <p:blipFill>
          <a:blip r:embed="rId2"/>
          <a:srcRect l="3014"/>
          <a:stretch>
            <a:fillRect/>
          </a:stretch>
        </p:blipFill>
        <p:spPr bwMode="auto">
          <a:xfrm>
            <a:off x="4343400" y="1943100"/>
            <a:ext cx="9507538" cy="769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3903663" y="106363"/>
            <a:ext cx="10067925" cy="1739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693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55">
                <a:solidFill>
                  <a:srgbClr val="FFFFFF"/>
                </a:solidFill>
                <a:latin typeface="Open Sans Extra Bold"/>
                <a:cs typeface="+mn-cs"/>
              </a:rPr>
              <a:t>Вторая часть - Путешествие темного мага. Побег</a:t>
            </a:r>
          </a:p>
        </p:txBody>
      </p:sp>
      <p:pic>
        <p:nvPicPr>
          <p:cNvPr id="2048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73200" y="7138988"/>
            <a:ext cx="4114800" cy="314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2214563" y="1684338"/>
            <a:ext cx="13858875" cy="3111500"/>
            <a:chOff x="0" y="0"/>
            <a:chExt cx="18477118" cy="4148913"/>
          </a:xfrm>
        </p:grpSpPr>
        <p:sp>
          <p:nvSpPr>
            <p:cNvPr id="21510" name="TextBox 3"/>
            <p:cNvSpPr txBox="1">
              <a:spLocks noChangeArrowheads="1"/>
            </p:cNvSpPr>
            <p:nvPr/>
          </p:nvSpPr>
          <p:spPr bwMode="auto">
            <a:xfrm>
              <a:off x="0" y="-9440"/>
              <a:ext cx="18477118" cy="146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8638"/>
                </a:lnSpc>
              </a:pPr>
              <a:r>
                <a:rPr lang="en-US" sz="7200">
                  <a:solidFill>
                    <a:srgbClr val="FFFFFF"/>
                  </a:solidFill>
                  <a:latin typeface="Montserrat Semi-Bold"/>
                </a:rPr>
                <a:t>СПАСИБО ЗА ВНИМАНИЕ!</a:t>
              </a:r>
            </a:p>
          </p:txBody>
        </p:sp>
        <p:sp>
          <p:nvSpPr>
            <p:cNvPr id="21511" name="AutoShape 4"/>
            <p:cNvSpPr>
              <a:spLocks noChangeArrowheads="1"/>
            </p:cNvSpPr>
            <p:nvPr/>
          </p:nvSpPr>
          <p:spPr bwMode="auto">
            <a:xfrm>
              <a:off x="8716157" y="2362280"/>
              <a:ext cx="1044803" cy="144381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512" name="TextBox 5"/>
            <p:cNvSpPr txBox="1">
              <a:spLocks noChangeArrowheads="1"/>
            </p:cNvSpPr>
            <p:nvPr/>
          </p:nvSpPr>
          <p:spPr bwMode="auto">
            <a:xfrm>
              <a:off x="0" y="3542789"/>
              <a:ext cx="18477118" cy="390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ru-RU">
                <a:latin typeface="Calibri" pitchFamily="34" charset="0"/>
              </a:endParaRPr>
            </a:p>
          </p:txBody>
        </p:sp>
      </p:grpSp>
      <p:sp>
        <p:nvSpPr>
          <p:cNvPr id="21507" name="AutoShape 6"/>
          <p:cNvSpPr>
            <a:spLocks noChangeArrowheads="1"/>
          </p:cNvSpPr>
          <p:nvPr/>
        </p:nvSpPr>
        <p:spPr bwMode="auto">
          <a:xfrm>
            <a:off x="0" y="9378950"/>
            <a:ext cx="18288000" cy="908050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150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570538"/>
            <a:ext cx="4991100" cy="471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7475" y="5637213"/>
            <a:ext cx="5470525" cy="464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205</Words>
  <Application>Microsoft Office PowerPoint</Application>
  <PresentationFormat>Произвольный</PresentationFormat>
  <Paragraphs>46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Шаблон оформления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Calibri</vt:lpstr>
      <vt:lpstr>Arial</vt:lpstr>
      <vt:lpstr>Montserrat Extra-Bold</vt:lpstr>
      <vt:lpstr>Tex Gyre Adventor Bold</vt:lpstr>
      <vt:lpstr>Tex Gyre Adventor</vt:lpstr>
      <vt:lpstr>Open Sans Extra Bold</vt:lpstr>
      <vt:lpstr>Open Sans Light Bold</vt:lpstr>
      <vt:lpstr>Montserrat Semi-Bold</vt:lpstr>
      <vt:lpstr>Montserrat Bold</vt:lpstr>
      <vt:lpstr>Montserrat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Путешествие мага. Освобождение</dc:title>
  <cp:lastModifiedBy>Пользователь</cp:lastModifiedBy>
  <cp:revision>2</cp:revision>
  <dcterms:created xsi:type="dcterms:W3CDTF">2006-08-16T00:00:00Z</dcterms:created>
  <dcterms:modified xsi:type="dcterms:W3CDTF">2022-01-20T12:13:23Z</dcterms:modified>
</cp:coreProperties>
</file>